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24"/>
  </p:handoutMasterIdLst>
  <p:sldIdLst>
    <p:sldId id="256" r:id="rId2"/>
    <p:sldId id="257" r:id="rId3"/>
    <p:sldId id="258" r:id="rId4"/>
    <p:sldId id="261" r:id="rId5"/>
    <p:sldId id="269" r:id="rId6"/>
    <p:sldId id="262" r:id="rId7"/>
    <p:sldId id="259" r:id="rId8"/>
    <p:sldId id="264" r:id="rId9"/>
    <p:sldId id="260" r:id="rId10"/>
    <p:sldId id="270" r:id="rId11"/>
    <p:sldId id="271" r:id="rId12"/>
    <p:sldId id="263" r:id="rId13"/>
    <p:sldId id="266" r:id="rId14"/>
    <p:sldId id="276" r:id="rId15"/>
    <p:sldId id="267" r:id="rId16"/>
    <p:sldId id="275" r:id="rId17"/>
    <p:sldId id="272" r:id="rId18"/>
    <p:sldId id="277" r:id="rId19"/>
    <p:sldId id="273" r:id="rId20"/>
    <p:sldId id="274" r:id="rId21"/>
    <p:sldId id="268" r:id="rId22"/>
    <p:sldId id="278" r:id="rId23"/>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23" autoAdjust="0"/>
    <p:restoredTop sz="94660" autoAdjust="0"/>
  </p:normalViewPr>
  <p:slideViewPr>
    <p:cSldViewPr snapToGrid="0">
      <p:cViewPr varScale="1">
        <p:scale>
          <a:sx n="66" d="100"/>
          <a:sy n="66" d="100"/>
        </p:scale>
        <p:origin x="90" y="228"/>
      </p:cViewPr>
      <p:guideLst>
        <p:guide orient="horz" pos="2160"/>
        <p:guide pos="3840"/>
      </p:guideLst>
    </p:cSldViewPr>
  </p:slideViewPr>
  <p:outlineViewPr>
    <p:cViewPr>
      <p:scale>
        <a:sx n="33" d="100"/>
        <a:sy n="33" d="100"/>
      </p:scale>
      <p:origin x="0" y="52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71800" cy="466725"/>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2"/>
            <a:ext cx="2971800" cy="466725"/>
          </a:xfrm>
          <a:prstGeom prst="rect">
            <a:avLst/>
          </a:prstGeom>
        </p:spPr>
        <p:txBody>
          <a:bodyPr vert="horz" lIns="91440" tIns="45720" rIns="91440" bIns="45720" rtlCol="0"/>
          <a:lstStyle>
            <a:lvl1pPr algn="r">
              <a:defRPr sz="1200"/>
            </a:lvl1pPr>
          </a:lstStyle>
          <a:p>
            <a:fld id="{CDA768BC-0229-4594-A09A-016C50A62A9D}" type="datetimeFigureOut">
              <a:rPr lang="fr-CA" smtClean="0"/>
              <a:t>2019-02-20</a:t>
            </a:fld>
            <a:endParaRPr lang="fr-CA"/>
          </a:p>
        </p:txBody>
      </p:sp>
      <p:sp>
        <p:nvSpPr>
          <p:cNvPr id="4" name="Espace réservé du pied de page 3"/>
          <p:cNvSpPr>
            <a:spLocks noGrp="1"/>
          </p:cNvSpPr>
          <p:nvPr>
            <p:ph type="ftr" sz="quarter" idx="2"/>
          </p:nvPr>
        </p:nvSpPr>
        <p:spPr>
          <a:xfrm>
            <a:off x="0" y="8829675"/>
            <a:ext cx="2971800" cy="466725"/>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829675"/>
            <a:ext cx="2971800" cy="466725"/>
          </a:xfrm>
          <a:prstGeom prst="rect">
            <a:avLst/>
          </a:prstGeom>
        </p:spPr>
        <p:txBody>
          <a:bodyPr vert="horz" lIns="91440" tIns="45720" rIns="91440" bIns="45720" rtlCol="0" anchor="b"/>
          <a:lstStyle>
            <a:lvl1pPr algn="r">
              <a:defRPr sz="1200"/>
            </a:lvl1pPr>
          </a:lstStyle>
          <a:p>
            <a:fld id="{5C7F5C9E-1678-4C3B-9B74-F06B8C5A9DB4}" type="slidenum">
              <a:rPr lang="fr-CA" smtClean="0"/>
              <a:t>‹N°›</a:t>
            </a:fld>
            <a:endParaRPr lang="fr-CA"/>
          </a:p>
        </p:txBody>
      </p:sp>
    </p:spTree>
    <p:extLst>
      <p:ext uri="{BB962C8B-B14F-4D97-AF65-F5344CB8AC3E}">
        <p14:creationId xmlns:p14="http://schemas.microsoft.com/office/powerpoint/2010/main" val="235785022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fr-FR" smtClean="0"/>
              <a:t>Modifiez le style du titre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pPr/>
              <a:t>2/20/2019</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‹N°›</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341D2AC3-6A0B-4169-B1EA-E3AE8B351BDD}"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fr-FR" smtClean="0"/>
              <a:t>Modifiez le style du titre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D4B9363-8B87-41B7-9F8E-64519CBB8F34}"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fr-FR" smtClean="0"/>
              <a:t>Modifiez le style du titre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AEF5746-5284-4951-9F37-7AE924EDBCB7}"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fr-FR" smtClean="0"/>
              <a:t>Modifiez le style du titre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02398B29-7265-4A65-A2A4-6703C057B7C1}"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fr-FR" smtClean="0"/>
              <a:t>Modifiez le style du titre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28FBA082-94DF-4C4B-A041-6624924AB0A8}" type="datetimeFigureOut">
              <a:rPr lang="en-US" dirty="0"/>
              <a:pPr/>
              <a:t>2/20/2019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fr-FR" smtClean="0"/>
              <a:t>Modifiez le style du titre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B27686C4-3AB5-4E0C-86CA-FB108C350AA9}" type="datetimeFigureOut">
              <a:rPr lang="en-US" dirty="0"/>
              <a:pPr/>
              <a:t>2/20/2019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fr-FR" smtClean="0"/>
              <a:t>Modifiez le style du titre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0F7F47CF-67C9-420C-80A5-E2069FF0C2DF}" type="datetimeFigureOut">
              <a:rPr lang="en-US" dirty="0"/>
              <a:pPr/>
              <a:t>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Content Placeholder 3"/>
          <p:cNvSpPr>
            <a:spLocks noGrp="1"/>
          </p:cNvSpPr>
          <p:nvPr>
            <p:ph sz="quarter" idx="13"/>
          </p:nvPr>
        </p:nvSpPr>
        <p:spPr>
          <a:xfrm>
            <a:off x="685802" y="2861733"/>
            <a:ext cx="5088712" cy="251285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3" name="Content Placeholder 5"/>
          <p:cNvSpPr>
            <a:spLocks noGrp="1"/>
          </p:cNvSpPr>
          <p:nvPr>
            <p:ph sz="quarter" idx="14"/>
          </p:nvPr>
        </p:nvSpPr>
        <p:spPr>
          <a:xfrm>
            <a:off x="5993969" y="2861733"/>
            <a:ext cx="5088713" cy="251285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pPr/>
              <a:t>2/20/2019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pPr/>
              <a:t>2/20/2019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pPr/>
              <a:t>2/20/2019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fr-FR" smtClean="0"/>
              <a:t>Modifiez le style du titre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0C3BFE2-83B7-4B0A-B9D3-AB28331082B3}"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12EF78E3-FDA3-4D28-AAA2-0B81F349A39D}" type="datetimeFigureOut">
              <a:rPr lang="en-US" dirty="0"/>
              <a:pPr/>
              <a:t>2/20/2019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pPr/>
              <a:t>2/20/2019</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CA" dirty="0" smtClean="0"/>
              <a:t>L’industrialisation</a:t>
            </a:r>
            <a:br>
              <a:rPr lang="fr-CA" dirty="0" smtClean="0"/>
            </a:br>
            <a:endParaRPr lang="fr-CA" dirty="0"/>
          </a:p>
        </p:txBody>
      </p:sp>
      <p:sp>
        <p:nvSpPr>
          <p:cNvPr id="3" name="Sous-titre 2"/>
          <p:cNvSpPr>
            <a:spLocks noGrp="1"/>
          </p:cNvSpPr>
          <p:nvPr>
            <p:ph type="subTitle" idx="1"/>
          </p:nvPr>
        </p:nvSpPr>
        <p:spPr/>
        <p:txBody>
          <a:bodyPr/>
          <a:lstStyle/>
          <a:p>
            <a:r>
              <a:rPr lang="fr-CA" dirty="0" smtClean="0"/>
              <a:t>Une révolution industrielle</a:t>
            </a:r>
            <a:endParaRPr lang="fr-CA" dirty="0"/>
          </a:p>
        </p:txBody>
      </p:sp>
    </p:spTree>
    <p:extLst>
      <p:ext uri="{BB962C8B-B14F-4D97-AF65-F5344CB8AC3E}">
        <p14:creationId xmlns:p14="http://schemas.microsoft.com/office/powerpoint/2010/main" val="34726973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Causes de l’industrialisation</a:t>
            </a:r>
            <a:endParaRPr lang="fr-CA" dirty="0"/>
          </a:p>
        </p:txBody>
      </p:sp>
      <p:sp>
        <p:nvSpPr>
          <p:cNvPr id="3" name="Espace réservé du contenu 2"/>
          <p:cNvSpPr>
            <a:spLocks noGrp="1"/>
          </p:cNvSpPr>
          <p:nvPr>
            <p:ph sz="quarter" idx="13"/>
          </p:nvPr>
        </p:nvSpPr>
        <p:spPr/>
        <p:txBody>
          <a:bodyPr>
            <a:normAutofit/>
          </a:bodyPr>
          <a:lstStyle/>
          <a:p>
            <a:r>
              <a:rPr lang="fr-CA" sz="2800" dirty="0" smtClean="0"/>
              <a:t>Démographique : forte  augmentation de la population grâce  aux progrès en agriculture ce qui engendre :</a:t>
            </a:r>
          </a:p>
          <a:p>
            <a:pPr lvl="1"/>
            <a:r>
              <a:rPr lang="fr-CA" sz="2400" dirty="0" smtClean="0"/>
              <a:t> une forte demande en produits manufacturés, notamment en vêtements</a:t>
            </a:r>
          </a:p>
          <a:p>
            <a:pPr lvl="1"/>
            <a:r>
              <a:rPr lang="fr-CA" sz="2400" dirty="0" smtClean="0"/>
              <a:t> une hausse importante de la main d’œuvre disponible</a:t>
            </a:r>
            <a:endParaRPr lang="fr-CA" sz="2400" dirty="0"/>
          </a:p>
        </p:txBody>
      </p:sp>
    </p:spTree>
    <p:extLst>
      <p:ext uri="{BB962C8B-B14F-4D97-AF65-F5344CB8AC3E}">
        <p14:creationId xmlns:p14="http://schemas.microsoft.com/office/powerpoint/2010/main" val="1460776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Causes de l’industrialisation</a:t>
            </a:r>
            <a:endParaRPr lang="fr-CA" dirty="0"/>
          </a:p>
        </p:txBody>
      </p:sp>
      <p:sp>
        <p:nvSpPr>
          <p:cNvPr id="3" name="Espace réservé du contenu 2"/>
          <p:cNvSpPr>
            <a:spLocks noGrp="1"/>
          </p:cNvSpPr>
          <p:nvPr>
            <p:ph sz="quarter" idx="13"/>
          </p:nvPr>
        </p:nvSpPr>
        <p:spPr/>
        <p:txBody>
          <a:bodyPr>
            <a:noAutofit/>
          </a:bodyPr>
          <a:lstStyle/>
          <a:p>
            <a:r>
              <a:rPr lang="fr-CA" sz="2400" dirty="0" smtClean="0"/>
              <a:t>Technique : Ressources abondantes en charbon (vapeur) et en coton (textile)</a:t>
            </a:r>
          </a:p>
          <a:p>
            <a:r>
              <a:rPr lang="fr-CA" sz="2400" dirty="0"/>
              <a:t>Invention de la machine à vapeur de James Watt en 1769</a:t>
            </a:r>
          </a:p>
          <a:p>
            <a:pPr lvl="1"/>
            <a:r>
              <a:rPr lang="fr-CA" sz="2000" dirty="0"/>
              <a:t>Elle permet de développer le secteur des transports et de l’industrie du textile (par la suite avec l’électricité et le pétrole)</a:t>
            </a:r>
          </a:p>
          <a:p>
            <a:r>
              <a:rPr lang="fr-CA" sz="2400" dirty="0" smtClean="0"/>
              <a:t>Développement du secteur de la métallurgie (fer, acier) qui permet la fabrication de machines et de  voies ferrées</a:t>
            </a:r>
          </a:p>
          <a:p>
            <a:r>
              <a:rPr lang="fr-CA" sz="2400" dirty="0" smtClean="0"/>
              <a:t>Mécanisation</a:t>
            </a:r>
          </a:p>
          <a:p>
            <a:pPr lvl="1"/>
            <a:endParaRPr lang="fr-CA" sz="2000" dirty="0" smtClean="0"/>
          </a:p>
        </p:txBody>
      </p:sp>
    </p:spTree>
    <p:extLst>
      <p:ext uri="{BB962C8B-B14F-4D97-AF65-F5344CB8AC3E}">
        <p14:creationId xmlns:p14="http://schemas.microsoft.com/office/powerpoint/2010/main" val="1756336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Deux classes sociales s’opposent	</a:t>
            </a:r>
            <a:endParaRPr lang="fr-CA" dirty="0"/>
          </a:p>
        </p:txBody>
      </p:sp>
      <p:sp>
        <p:nvSpPr>
          <p:cNvPr id="3" name="Espace réservé du contenu 2"/>
          <p:cNvSpPr>
            <a:spLocks noGrp="1"/>
          </p:cNvSpPr>
          <p:nvPr>
            <p:ph sz="quarter" idx="13"/>
          </p:nvPr>
        </p:nvSpPr>
        <p:spPr/>
        <p:txBody>
          <a:bodyPr>
            <a:normAutofit/>
          </a:bodyPr>
          <a:lstStyle/>
          <a:p>
            <a:r>
              <a:rPr lang="fr-CA" sz="4000" dirty="0" smtClean="0"/>
              <a:t>Bourgeoisie industrielle (investisseurs, entrepreneurs)</a:t>
            </a:r>
          </a:p>
          <a:p>
            <a:r>
              <a:rPr lang="fr-CA" sz="4000" dirty="0" smtClean="0"/>
              <a:t>Classe ouvrière (travailleur, journalier)</a:t>
            </a:r>
            <a:endParaRPr lang="fr-CA" sz="4000" dirty="0"/>
          </a:p>
        </p:txBody>
      </p:sp>
    </p:spTree>
    <p:extLst>
      <p:ext uri="{BB962C8B-B14F-4D97-AF65-F5344CB8AC3E}">
        <p14:creationId xmlns:p14="http://schemas.microsoft.com/office/powerpoint/2010/main" val="1278566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Concept économique</a:t>
            </a:r>
            <a:endParaRPr lang="fr-CA" dirty="0"/>
          </a:p>
        </p:txBody>
      </p:sp>
      <p:sp>
        <p:nvSpPr>
          <p:cNvPr id="3" name="Espace réservé du contenu 2"/>
          <p:cNvSpPr>
            <a:spLocks noGrp="1"/>
          </p:cNvSpPr>
          <p:nvPr>
            <p:ph sz="quarter" idx="13"/>
          </p:nvPr>
        </p:nvSpPr>
        <p:spPr/>
        <p:txBody>
          <a:bodyPr>
            <a:normAutofit/>
          </a:bodyPr>
          <a:lstStyle/>
          <a:p>
            <a:r>
              <a:rPr lang="fr-CA" sz="2800" dirty="0" smtClean="0"/>
              <a:t>LE capitalisme et le libéralisme économique apparaissent. </a:t>
            </a:r>
          </a:p>
          <a:p>
            <a:r>
              <a:rPr lang="fr-CA" sz="2800" dirty="0" smtClean="0"/>
              <a:t>Ils profitent aux entrepreneurs. Le but est qu’ils fassent le plus d’argent possible sans leur imposer de contraintes. En ayant toute la liberté, les entrepreneurs peuvent accumuler les profits souvent sur le dos des ouvriers. </a:t>
            </a:r>
            <a:endParaRPr lang="fr-CA" sz="2800" dirty="0"/>
          </a:p>
        </p:txBody>
      </p:sp>
    </p:spTree>
    <p:extLst>
      <p:ext uri="{BB962C8B-B14F-4D97-AF65-F5344CB8AC3E}">
        <p14:creationId xmlns:p14="http://schemas.microsoft.com/office/powerpoint/2010/main" val="2530094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Concept économique</a:t>
            </a:r>
            <a:endParaRPr lang="fr-CA" dirty="0"/>
          </a:p>
        </p:txBody>
      </p:sp>
      <p:graphicFrame>
        <p:nvGraphicFramePr>
          <p:cNvPr id="4" name="Content Placeholder 3"/>
          <p:cNvGraphicFramePr>
            <a:graphicFrameLocks noGrp="1"/>
          </p:cNvGraphicFramePr>
          <p:nvPr>
            <p:ph sz="quarter" idx="13"/>
          </p:nvPr>
        </p:nvGraphicFramePr>
        <p:xfrm>
          <a:off x="685800" y="2063750"/>
          <a:ext cx="10394950" cy="3200400"/>
        </p:xfrm>
        <a:graphic>
          <a:graphicData uri="http://schemas.openxmlformats.org/drawingml/2006/table">
            <a:tbl>
              <a:tblPr firstRow="1" bandRow="1">
                <a:tableStyleId>{5C22544A-7EE6-4342-B048-85BDC9FD1C3A}</a:tableStyleId>
              </a:tblPr>
              <a:tblGrid>
                <a:gridCol w="5197475">
                  <a:extLst>
                    <a:ext uri="{9D8B030D-6E8A-4147-A177-3AD203B41FA5}">
                      <a16:colId xmlns:a16="http://schemas.microsoft.com/office/drawing/2014/main" val="20000"/>
                    </a:ext>
                  </a:extLst>
                </a:gridCol>
                <a:gridCol w="5197475">
                  <a:extLst>
                    <a:ext uri="{9D8B030D-6E8A-4147-A177-3AD203B41FA5}">
                      <a16:colId xmlns:a16="http://schemas.microsoft.com/office/drawing/2014/main" val="20001"/>
                    </a:ext>
                  </a:extLst>
                </a:gridCol>
              </a:tblGrid>
              <a:tr h="370840">
                <a:tc>
                  <a:txBody>
                    <a:bodyPr/>
                    <a:lstStyle/>
                    <a:p>
                      <a:r>
                        <a:rPr lang="fr-CA" sz="3200" b="1" kern="1200" baseline="0" dirty="0" smtClean="0">
                          <a:solidFill>
                            <a:schemeClr val="lt1"/>
                          </a:solidFill>
                          <a:latin typeface="+mn-lt"/>
                          <a:ea typeface="+mn-ea"/>
                          <a:cs typeface="+mn-cs"/>
                        </a:rPr>
                        <a:t>Libéralisme économique</a:t>
                      </a:r>
                      <a:endParaRPr lang="fr-CA" sz="3200" dirty="0"/>
                    </a:p>
                  </a:txBody>
                  <a:tcPr/>
                </a:tc>
                <a:tc>
                  <a:txBody>
                    <a:bodyPr/>
                    <a:lstStyle/>
                    <a:p>
                      <a:r>
                        <a:rPr lang="fr-CA" sz="3200" b="1" kern="1200" baseline="0" dirty="0" smtClean="0">
                          <a:solidFill>
                            <a:schemeClr val="lt1"/>
                          </a:solidFill>
                          <a:latin typeface="+mn-lt"/>
                          <a:ea typeface="+mn-ea"/>
                          <a:cs typeface="+mn-cs"/>
                        </a:rPr>
                        <a:t>Capitalisme</a:t>
                      </a:r>
                      <a:endParaRPr lang="fr-CA" sz="3200" dirty="0"/>
                    </a:p>
                  </a:txBody>
                  <a:tcPr/>
                </a:tc>
                <a:extLst>
                  <a:ext uri="{0D108BD9-81ED-4DB2-BD59-A6C34878D82A}">
                    <a16:rowId xmlns:a16="http://schemas.microsoft.com/office/drawing/2014/main" val="10000"/>
                  </a:ext>
                </a:extLst>
              </a:tr>
              <a:tr h="370840">
                <a:tc>
                  <a:txBody>
                    <a:bodyPr/>
                    <a:lstStyle/>
                    <a:p>
                      <a:r>
                        <a:rPr lang="fr-CA" sz="3200" kern="1200" baseline="0" dirty="0" smtClean="0">
                          <a:solidFill>
                            <a:schemeClr val="dk1"/>
                          </a:solidFill>
                          <a:latin typeface="+mn-lt"/>
                          <a:ea typeface="+mn-ea"/>
                          <a:cs typeface="+mn-cs"/>
                        </a:rPr>
                        <a:t>Liberté de produire et de commercer</a:t>
                      </a:r>
                      <a:endParaRPr lang="fr-CA" sz="3200" dirty="0"/>
                    </a:p>
                  </a:txBody>
                  <a:tcPr/>
                </a:tc>
                <a:tc>
                  <a:txBody>
                    <a:bodyPr/>
                    <a:lstStyle/>
                    <a:p>
                      <a:r>
                        <a:rPr lang="fr-CA" sz="3200" kern="1200" baseline="0" dirty="0" smtClean="0">
                          <a:solidFill>
                            <a:schemeClr val="dk1"/>
                          </a:solidFill>
                          <a:latin typeface="+mn-lt"/>
                          <a:ea typeface="+mn-ea"/>
                          <a:cs typeface="+mn-cs"/>
                        </a:rPr>
                        <a:t>Investissement de capitaux pour faire des profits</a:t>
                      </a:r>
                      <a:endParaRPr lang="fr-CA" sz="3200" dirty="0"/>
                    </a:p>
                  </a:txBody>
                  <a:tcPr/>
                </a:tc>
                <a:extLst>
                  <a:ext uri="{0D108BD9-81ED-4DB2-BD59-A6C34878D82A}">
                    <a16:rowId xmlns:a16="http://schemas.microsoft.com/office/drawing/2014/main" val="10001"/>
                  </a:ext>
                </a:extLst>
              </a:tr>
              <a:tr h="370840">
                <a:tc>
                  <a:txBody>
                    <a:bodyPr/>
                    <a:lstStyle/>
                    <a:p>
                      <a:r>
                        <a:rPr lang="fr-CA" sz="3200" kern="1200" baseline="0" dirty="0" smtClean="0">
                          <a:solidFill>
                            <a:schemeClr val="dk1"/>
                          </a:solidFill>
                          <a:latin typeface="+mn-lt"/>
                          <a:ea typeface="+mn-ea"/>
                          <a:cs typeface="+mn-cs"/>
                        </a:rPr>
                        <a:t>Intervention limitée de l’État dans l’économie</a:t>
                      </a:r>
                      <a:endParaRPr lang="fr-CA" sz="3200" dirty="0"/>
                    </a:p>
                  </a:txBody>
                  <a:tcPr/>
                </a:tc>
                <a:tc>
                  <a:txBody>
                    <a:bodyPr/>
                    <a:lstStyle/>
                    <a:p>
                      <a:r>
                        <a:rPr lang="fr-CA" sz="3200" kern="1200" baseline="0" dirty="0" smtClean="0">
                          <a:solidFill>
                            <a:schemeClr val="dk1"/>
                          </a:solidFill>
                          <a:latin typeface="+mn-lt"/>
                          <a:ea typeface="+mn-ea"/>
                          <a:cs typeface="+mn-cs"/>
                        </a:rPr>
                        <a:t>Réinvestissement de profits dans la production industrielle</a:t>
                      </a:r>
                      <a:endParaRPr lang="fr-CA" sz="32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30094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Conséquences</a:t>
            </a:r>
            <a:endParaRPr lang="fr-CA" dirty="0"/>
          </a:p>
        </p:txBody>
      </p:sp>
      <p:sp>
        <p:nvSpPr>
          <p:cNvPr id="3" name="Espace réservé du contenu 2"/>
          <p:cNvSpPr>
            <a:spLocks noGrp="1"/>
          </p:cNvSpPr>
          <p:nvPr>
            <p:ph sz="quarter" idx="13"/>
          </p:nvPr>
        </p:nvSpPr>
        <p:spPr/>
        <p:txBody>
          <a:bodyPr>
            <a:normAutofit lnSpcReduction="10000"/>
          </a:bodyPr>
          <a:lstStyle/>
          <a:p>
            <a:r>
              <a:rPr lang="fr-CA" dirty="0" smtClean="0"/>
              <a:t>Les conditions de travail sont très difficiles</a:t>
            </a:r>
          </a:p>
          <a:p>
            <a:r>
              <a:rPr lang="fr-CA" dirty="0" smtClean="0"/>
              <a:t>Travail des enfants à partir de 5-6 ans</a:t>
            </a:r>
          </a:p>
          <a:p>
            <a:r>
              <a:rPr lang="en-CA" dirty="0" smtClean="0"/>
              <a:t>Travail des femmes</a:t>
            </a:r>
            <a:endParaRPr lang="fr-CA" dirty="0" smtClean="0"/>
          </a:p>
          <a:p>
            <a:r>
              <a:rPr lang="fr-CA" dirty="0" smtClean="0"/>
              <a:t>Longues journées de travail 12 à 16 heures</a:t>
            </a:r>
          </a:p>
          <a:p>
            <a:r>
              <a:rPr lang="fr-CA" dirty="0" smtClean="0"/>
              <a:t>Salaire très bas</a:t>
            </a:r>
          </a:p>
          <a:p>
            <a:r>
              <a:rPr lang="fr-CA" dirty="0" smtClean="0"/>
              <a:t>Usines mal aérées et mal éclairées. </a:t>
            </a:r>
          </a:p>
          <a:p>
            <a:r>
              <a:rPr lang="fr-CA" dirty="0" smtClean="0"/>
              <a:t>Les ouvriers sont congédiés s’ils se blessent ou s’ils sont malades.</a:t>
            </a:r>
            <a:endParaRPr lang="fr-CA" dirty="0"/>
          </a:p>
        </p:txBody>
      </p:sp>
      <p:pic>
        <p:nvPicPr>
          <p:cNvPr id="9218" name="Picture 2" descr="Résultats de recherche d'images pour « industrialisation condition de vie »"/>
          <p:cNvPicPr>
            <a:picLocks noChangeAspect="1" noChangeArrowheads="1"/>
          </p:cNvPicPr>
          <p:nvPr/>
        </p:nvPicPr>
        <p:blipFill>
          <a:blip r:embed="rId2"/>
          <a:srcRect/>
          <a:stretch>
            <a:fillRect/>
          </a:stretch>
        </p:blipFill>
        <p:spPr bwMode="auto">
          <a:xfrm>
            <a:off x="6340619" y="125894"/>
            <a:ext cx="4786294" cy="4654671"/>
          </a:xfrm>
          <a:prstGeom prst="rect">
            <a:avLst/>
          </a:prstGeom>
          <a:noFill/>
        </p:spPr>
      </p:pic>
    </p:spTree>
    <p:extLst>
      <p:ext uri="{BB962C8B-B14F-4D97-AF65-F5344CB8AC3E}">
        <p14:creationId xmlns:p14="http://schemas.microsoft.com/office/powerpoint/2010/main" val="3508371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Conséquences</a:t>
            </a:r>
            <a:endParaRPr lang="fr-CA" dirty="0"/>
          </a:p>
        </p:txBody>
      </p:sp>
      <p:graphicFrame>
        <p:nvGraphicFramePr>
          <p:cNvPr id="4" name="Content Placeholder 3"/>
          <p:cNvGraphicFramePr>
            <a:graphicFrameLocks noGrp="1"/>
          </p:cNvGraphicFramePr>
          <p:nvPr>
            <p:ph sz="quarter" idx="13"/>
          </p:nvPr>
        </p:nvGraphicFramePr>
        <p:xfrm>
          <a:off x="685800" y="2063750"/>
          <a:ext cx="10394950" cy="3779520"/>
        </p:xfrm>
        <a:graphic>
          <a:graphicData uri="http://schemas.openxmlformats.org/drawingml/2006/table">
            <a:tbl>
              <a:tblPr firstRow="1" bandRow="1">
                <a:tableStyleId>{5C22544A-7EE6-4342-B048-85BDC9FD1C3A}</a:tableStyleId>
              </a:tblPr>
              <a:tblGrid>
                <a:gridCol w="5197475">
                  <a:extLst>
                    <a:ext uri="{9D8B030D-6E8A-4147-A177-3AD203B41FA5}">
                      <a16:colId xmlns:a16="http://schemas.microsoft.com/office/drawing/2014/main" val="20000"/>
                    </a:ext>
                  </a:extLst>
                </a:gridCol>
                <a:gridCol w="5197475">
                  <a:extLst>
                    <a:ext uri="{9D8B030D-6E8A-4147-A177-3AD203B41FA5}">
                      <a16:colId xmlns:a16="http://schemas.microsoft.com/office/drawing/2014/main" val="20001"/>
                    </a:ext>
                  </a:extLst>
                </a:gridCol>
              </a:tblGrid>
              <a:tr h="370840">
                <a:tc>
                  <a:txBody>
                    <a:bodyPr/>
                    <a:lstStyle/>
                    <a:p>
                      <a:r>
                        <a:rPr lang="en-CA" sz="2800" dirty="0" err="1" smtClean="0"/>
                        <a:t>Avant</a:t>
                      </a:r>
                      <a:r>
                        <a:rPr lang="en-CA" sz="2800" smtClean="0"/>
                        <a:t> l’industrialisation</a:t>
                      </a:r>
                      <a:endParaRPr lang="fr-CA" sz="2800" dirty="0"/>
                    </a:p>
                  </a:txBody>
                  <a:tcPr/>
                </a:tc>
                <a:tc>
                  <a:txBody>
                    <a:bodyPr/>
                    <a:lstStyle/>
                    <a:p>
                      <a:r>
                        <a:rPr lang="fr-CA" sz="2800" b="1" kern="1200" baseline="0" dirty="0" smtClean="0">
                          <a:solidFill>
                            <a:schemeClr val="lt1"/>
                          </a:solidFill>
                          <a:latin typeface="+mn-lt"/>
                          <a:ea typeface="+mn-ea"/>
                          <a:cs typeface="+mn-cs"/>
                        </a:rPr>
                        <a:t>Après l’industrialisation</a:t>
                      </a:r>
                      <a:endParaRPr lang="fr-CA" sz="2800" dirty="0"/>
                    </a:p>
                  </a:txBody>
                  <a:tcPr/>
                </a:tc>
                <a:extLst>
                  <a:ext uri="{0D108BD9-81ED-4DB2-BD59-A6C34878D82A}">
                    <a16:rowId xmlns:a16="http://schemas.microsoft.com/office/drawing/2014/main" val="10000"/>
                  </a:ext>
                </a:extLst>
              </a:tr>
              <a:tr h="370840">
                <a:tc>
                  <a:txBody>
                    <a:bodyPr/>
                    <a:lstStyle/>
                    <a:p>
                      <a:r>
                        <a:rPr lang="fr-CA" sz="2800" kern="1200" baseline="0" dirty="0" smtClean="0">
                          <a:solidFill>
                            <a:schemeClr val="dk1"/>
                          </a:solidFill>
                          <a:latin typeface="+mn-lt"/>
                          <a:ea typeface="+mn-ea"/>
                          <a:cs typeface="+mn-cs"/>
                        </a:rPr>
                        <a:t>Les artisans travaillent dans leur atelier</a:t>
                      </a:r>
                      <a:endParaRPr lang="fr-CA" sz="2800" dirty="0"/>
                    </a:p>
                  </a:txBody>
                  <a:tcPr/>
                </a:tc>
                <a:tc>
                  <a:txBody>
                    <a:bodyPr/>
                    <a:lstStyle/>
                    <a:p>
                      <a:r>
                        <a:rPr lang="fr-CA" sz="2800" kern="1200" baseline="0" dirty="0" smtClean="0">
                          <a:solidFill>
                            <a:schemeClr val="dk1"/>
                          </a:solidFill>
                          <a:latin typeface="+mn-lt"/>
                          <a:ea typeface="+mn-ea"/>
                          <a:cs typeface="+mn-cs"/>
                        </a:rPr>
                        <a:t>Les ouvriers travaillent dans des usines.</a:t>
                      </a:r>
                      <a:endParaRPr lang="fr-CA" sz="2800" dirty="0"/>
                    </a:p>
                  </a:txBody>
                  <a:tcPr/>
                </a:tc>
                <a:extLst>
                  <a:ext uri="{0D108BD9-81ED-4DB2-BD59-A6C34878D82A}">
                    <a16:rowId xmlns:a16="http://schemas.microsoft.com/office/drawing/2014/main" val="10001"/>
                  </a:ext>
                </a:extLst>
              </a:tr>
              <a:tr h="370840">
                <a:tc>
                  <a:txBody>
                    <a:bodyPr/>
                    <a:lstStyle/>
                    <a:p>
                      <a:r>
                        <a:rPr lang="fr-CA" sz="2800" kern="1200" baseline="0" dirty="0" smtClean="0">
                          <a:solidFill>
                            <a:schemeClr val="dk1"/>
                          </a:solidFill>
                          <a:latin typeface="+mn-lt"/>
                          <a:ea typeface="+mn-ea"/>
                          <a:cs typeface="+mn-cs"/>
                        </a:rPr>
                        <a:t>Ils accomplissent toutes les étapes de la fabrication d’un produit.</a:t>
                      </a:r>
                      <a:endParaRPr lang="fr-CA" sz="2800" dirty="0"/>
                    </a:p>
                  </a:txBody>
                  <a:tcPr/>
                </a:tc>
                <a:tc>
                  <a:txBody>
                    <a:bodyPr/>
                    <a:lstStyle/>
                    <a:p>
                      <a:r>
                        <a:rPr lang="fr-CA" sz="2800" kern="1200" baseline="0" dirty="0" smtClean="0">
                          <a:solidFill>
                            <a:schemeClr val="dk1"/>
                          </a:solidFill>
                          <a:latin typeface="+mn-lt"/>
                          <a:ea typeface="+mn-ea"/>
                          <a:cs typeface="+mn-cs"/>
                        </a:rPr>
                        <a:t>Ils sont responsables d’une seule étape de la fabrication</a:t>
                      </a:r>
                      <a:endParaRPr lang="fr-CA" sz="2800" dirty="0"/>
                    </a:p>
                  </a:txBody>
                  <a:tcPr/>
                </a:tc>
                <a:extLst>
                  <a:ext uri="{0D108BD9-81ED-4DB2-BD59-A6C34878D82A}">
                    <a16:rowId xmlns:a16="http://schemas.microsoft.com/office/drawing/2014/main" val="10002"/>
                  </a:ext>
                </a:extLst>
              </a:tr>
              <a:tr h="370840">
                <a:tc>
                  <a:txBody>
                    <a:bodyPr/>
                    <a:lstStyle/>
                    <a:p>
                      <a:r>
                        <a:rPr lang="fr-CA" sz="2800" kern="1200" baseline="0" dirty="0" smtClean="0">
                          <a:solidFill>
                            <a:schemeClr val="dk1"/>
                          </a:solidFill>
                          <a:latin typeface="+mn-lt"/>
                          <a:ea typeface="+mn-ea"/>
                          <a:cs typeface="+mn-cs"/>
                        </a:rPr>
                        <a:t>Ils produisent peu de biens à la fois.</a:t>
                      </a:r>
                      <a:endParaRPr lang="fr-CA" sz="2800" dirty="0"/>
                    </a:p>
                  </a:txBody>
                  <a:tcPr/>
                </a:tc>
                <a:tc>
                  <a:txBody>
                    <a:bodyPr/>
                    <a:lstStyle/>
                    <a:p>
                      <a:r>
                        <a:rPr lang="fr-CA" sz="2800" kern="1200" baseline="0" dirty="0" smtClean="0">
                          <a:solidFill>
                            <a:schemeClr val="dk1"/>
                          </a:solidFill>
                          <a:latin typeface="+mn-lt"/>
                          <a:ea typeface="+mn-ea"/>
                          <a:cs typeface="+mn-cs"/>
                        </a:rPr>
                        <a:t>Ils produisent une grande </a:t>
                      </a:r>
                      <a:r>
                        <a:rPr lang="fr-CA" sz="2800" kern="1200" baseline="0" smtClean="0">
                          <a:solidFill>
                            <a:schemeClr val="dk1"/>
                          </a:solidFill>
                          <a:latin typeface="+mn-lt"/>
                          <a:ea typeface="+mn-ea"/>
                          <a:cs typeface="+mn-cs"/>
                        </a:rPr>
                        <a:t>quantité de biens</a:t>
                      </a:r>
                      <a:r>
                        <a:rPr lang="fr-CA" sz="2800" kern="1200" baseline="0" dirty="0" smtClean="0">
                          <a:solidFill>
                            <a:schemeClr val="dk1"/>
                          </a:solidFill>
                          <a:latin typeface="+mn-lt"/>
                          <a:ea typeface="+mn-ea"/>
                          <a:cs typeface="+mn-cs"/>
                        </a:rPr>
                        <a:t>.</a:t>
                      </a:r>
                      <a:endParaRPr lang="fr-CA" sz="2800"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Conséquences pour les conditions de vie</a:t>
            </a:r>
            <a:endParaRPr lang="fr-CA" dirty="0"/>
          </a:p>
        </p:txBody>
      </p:sp>
      <p:sp>
        <p:nvSpPr>
          <p:cNvPr id="3" name="Espace réservé du contenu 2"/>
          <p:cNvSpPr>
            <a:spLocks noGrp="1"/>
          </p:cNvSpPr>
          <p:nvPr>
            <p:ph sz="quarter" idx="13"/>
          </p:nvPr>
        </p:nvSpPr>
        <p:spPr/>
        <p:txBody>
          <a:bodyPr/>
          <a:lstStyle/>
          <a:p>
            <a:r>
              <a:rPr lang="fr-CA" sz="2800" dirty="0" smtClean="0"/>
              <a:t>Développement des villes trop rapide</a:t>
            </a:r>
          </a:p>
          <a:p>
            <a:pPr lvl="1"/>
            <a:r>
              <a:rPr lang="fr-CA" sz="2400" dirty="0" smtClean="0"/>
              <a:t>Pas de services (école, hôpital, police, etc.)</a:t>
            </a:r>
          </a:p>
          <a:p>
            <a:pPr lvl="1"/>
            <a:r>
              <a:rPr lang="fr-CA" sz="2400" dirty="0" smtClean="0"/>
              <a:t>On vit dans l’insalubrité (logement surpeuplés, pas d’égout, pas d’aqueduc, etc.)</a:t>
            </a:r>
          </a:p>
          <a:p>
            <a:pPr lvl="1"/>
            <a:endParaRPr lang="fr-CA" dirty="0"/>
          </a:p>
        </p:txBody>
      </p:sp>
    </p:spTree>
    <p:extLst>
      <p:ext uri="{BB962C8B-B14F-4D97-AF65-F5344CB8AC3E}">
        <p14:creationId xmlns:p14="http://schemas.microsoft.com/office/powerpoint/2010/main" val="1272559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Conséquences</a:t>
            </a:r>
            <a:endParaRPr lang="fr-CA" dirty="0"/>
          </a:p>
        </p:txBody>
      </p:sp>
      <p:sp>
        <p:nvSpPr>
          <p:cNvPr id="3" name="Content Placeholder 2"/>
          <p:cNvSpPr>
            <a:spLocks noGrp="1"/>
          </p:cNvSpPr>
          <p:nvPr>
            <p:ph sz="quarter" idx="13"/>
          </p:nvPr>
        </p:nvSpPr>
        <p:spPr/>
        <p:txBody>
          <a:bodyPr>
            <a:normAutofit/>
          </a:bodyPr>
          <a:lstStyle/>
          <a:p>
            <a:r>
              <a:rPr lang="en-CA" sz="3200" dirty="0" err="1" smtClean="0"/>
              <a:t>Exode</a:t>
            </a:r>
            <a:r>
              <a:rPr lang="en-CA" sz="3200" dirty="0" smtClean="0"/>
              <a:t> rural : </a:t>
            </a:r>
            <a:r>
              <a:rPr lang="fr-CA" sz="3200" dirty="0" smtClean="0"/>
              <a:t>Les paysans se cherchent du travail  - Ils vont s’installer dans les villes pour se trouver du travail.</a:t>
            </a:r>
          </a:p>
          <a:p>
            <a:r>
              <a:rPr lang="en-CA" sz="3200" dirty="0" smtClean="0"/>
              <a:t>Urbanisation : </a:t>
            </a:r>
            <a:r>
              <a:rPr lang="fr-CA" sz="3200" dirty="0" smtClean="0"/>
              <a:t>La population des villes augmente. - Les villes prennent de l’expansion et se multiplient. </a:t>
            </a:r>
            <a:endParaRPr lang="fr-CA"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Mouvements sociaux</a:t>
            </a:r>
            <a:endParaRPr lang="fr-CA" dirty="0"/>
          </a:p>
        </p:txBody>
      </p:sp>
      <p:sp>
        <p:nvSpPr>
          <p:cNvPr id="3" name="Espace réservé du contenu 2"/>
          <p:cNvSpPr>
            <a:spLocks noGrp="1"/>
          </p:cNvSpPr>
          <p:nvPr>
            <p:ph sz="quarter" idx="13"/>
          </p:nvPr>
        </p:nvSpPr>
        <p:spPr/>
        <p:txBody>
          <a:bodyPr>
            <a:normAutofit/>
          </a:bodyPr>
          <a:lstStyle/>
          <a:p>
            <a:r>
              <a:rPr lang="fr-CA" sz="4000" dirty="0" smtClean="0"/>
              <a:t>Face  aux difficultés vécues, les ouvriers comprennent qu’ils doivent se regrouper en syndicat s’ils veulent défendre leurs intérêts.</a:t>
            </a:r>
            <a:endParaRPr lang="fr-CA" sz="4000" dirty="0"/>
          </a:p>
        </p:txBody>
      </p:sp>
      <p:pic>
        <p:nvPicPr>
          <p:cNvPr id="7170" name="Picture 2" descr="Résultats de recherche d'images pour « syndicat industrialisation »"/>
          <p:cNvPicPr>
            <a:picLocks noChangeAspect="1" noChangeArrowheads="1"/>
          </p:cNvPicPr>
          <p:nvPr/>
        </p:nvPicPr>
        <p:blipFill>
          <a:blip r:embed="rId2"/>
          <a:srcRect/>
          <a:stretch>
            <a:fillRect/>
          </a:stretch>
        </p:blipFill>
        <p:spPr bwMode="auto">
          <a:xfrm>
            <a:off x="7724299" y="407809"/>
            <a:ext cx="2928039" cy="1647022"/>
          </a:xfrm>
          <a:prstGeom prst="rect">
            <a:avLst/>
          </a:prstGeom>
          <a:noFill/>
        </p:spPr>
      </p:pic>
    </p:spTree>
    <p:extLst>
      <p:ext uri="{BB962C8B-B14F-4D97-AF65-F5344CB8AC3E}">
        <p14:creationId xmlns:p14="http://schemas.microsoft.com/office/powerpoint/2010/main" val="48395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Quand?</a:t>
            </a:r>
            <a:endParaRPr lang="fr-CA" dirty="0"/>
          </a:p>
        </p:txBody>
      </p:sp>
      <p:sp>
        <p:nvSpPr>
          <p:cNvPr id="3" name="Espace réservé du contenu 2"/>
          <p:cNvSpPr>
            <a:spLocks noGrp="1"/>
          </p:cNvSpPr>
          <p:nvPr>
            <p:ph sz="quarter" idx="13"/>
          </p:nvPr>
        </p:nvSpPr>
        <p:spPr/>
        <p:txBody>
          <a:bodyPr>
            <a:normAutofit/>
          </a:bodyPr>
          <a:lstStyle/>
          <a:p>
            <a:endParaRPr lang="fr-CA" sz="2800" dirty="0" smtClean="0"/>
          </a:p>
          <a:p>
            <a:endParaRPr lang="fr-CA" sz="2800" dirty="0" smtClean="0"/>
          </a:p>
          <a:p>
            <a:r>
              <a:rPr lang="fr-CA" sz="2800" dirty="0" smtClean="0"/>
              <a:t>Les débuts de l’industrialisation se déroulent de 1750 à 1780</a:t>
            </a:r>
          </a:p>
          <a:p>
            <a:r>
              <a:rPr lang="fr-CA" sz="2800" dirty="0" smtClean="0"/>
              <a:t>L’industrialisation </a:t>
            </a:r>
            <a:r>
              <a:rPr lang="fr-CA" sz="2800" dirty="0" smtClean="0"/>
              <a:t>se déroule de 1750 à </a:t>
            </a:r>
            <a:r>
              <a:rPr lang="fr-CA" sz="2800" dirty="0" smtClean="0"/>
              <a:t>1780 (XIX</a:t>
            </a:r>
            <a:r>
              <a:rPr lang="fr-CA" sz="2800" baseline="30000" dirty="0" smtClean="0"/>
              <a:t>e </a:t>
            </a:r>
            <a:r>
              <a:rPr lang="fr-CA" sz="2800" dirty="0"/>
              <a:t> </a:t>
            </a:r>
            <a:r>
              <a:rPr lang="fr-CA" sz="2800" dirty="0" smtClean="0"/>
              <a:t>siècle)</a:t>
            </a:r>
            <a:endParaRPr lang="fr-CA" sz="2800" baseline="30000" dirty="0" smtClean="0"/>
          </a:p>
          <a:p>
            <a:endParaRPr lang="fr-CA" sz="2800" dirty="0"/>
          </a:p>
        </p:txBody>
      </p:sp>
      <p:pic>
        <p:nvPicPr>
          <p:cNvPr id="21506" name="Picture 2" descr="factory"/>
          <p:cNvPicPr>
            <a:picLocks noChangeAspect="1" noChangeArrowheads="1"/>
          </p:cNvPicPr>
          <p:nvPr/>
        </p:nvPicPr>
        <p:blipFill>
          <a:blip r:embed="rId2"/>
          <a:srcRect/>
          <a:stretch>
            <a:fillRect/>
          </a:stretch>
        </p:blipFill>
        <p:spPr bwMode="auto">
          <a:xfrm>
            <a:off x="4511817" y="0"/>
            <a:ext cx="6210300" cy="3590926"/>
          </a:xfrm>
          <a:prstGeom prst="rect">
            <a:avLst/>
          </a:prstGeom>
          <a:ln>
            <a:noFill/>
          </a:ln>
          <a:effectLst>
            <a:softEdge rad="112500"/>
          </a:effectLst>
        </p:spPr>
      </p:pic>
    </p:spTree>
    <p:extLst>
      <p:ext uri="{BB962C8B-B14F-4D97-AF65-F5344CB8AC3E}">
        <p14:creationId xmlns:p14="http://schemas.microsoft.com/office/powerpoint/2010/main" val="5326945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L’industrialisation des États-Unis</a:t>
            </a:r>
            <a:endParaRPr lang="fr-CA" dirty="0"/>
          </a:p>
        </p:txBody>
      </p:sp>
      <p:sp>
        <p:nvSpPr>
          <p:cNvPr id="3" name="Espace réservé du contenu 2"/>
          <p:cNvSpPr>
            <a:spLocks noGrp="1"/>
          </p:cNvSpPr>
          <p:nvPr>
            <p:ph sz="quarter" idx="13"/>
          </p:nvPr>
        </p:nvSpPr>
        <p:spPr/>
        <p:txBody>
          <a:bodyPr>
            <a:noAutofit/>
          </a:bodyPr>
          <a:lstStyle/>
          <a:p>
            <a:r>
              <a:rPr lang="fr-CA" sz="3600" dirty="0" smtClean="0"/>
              <a:t>Causes : </a:t>
            </a:r>
          </a:p>
          <a:p>
            <a:pPr lvl="1"/>
            <a:r>
              <a:rPr lang="fr-CA" sz="3200" dirty="0" smtClean="0"/>
              <a:t>Une forte immigration provenant d’Europe</a:t>
            </a:r>
          </a:p>
          <a:p>
            <a:pPr lvl="1"/>
            <a:r>
              <a:rPr lang="fr-CA" sz="3200" dirty="0" smtClean="0"/>
              <a:t>L’expansion du territoire (chemin de fer)</a:t>
            </a:r>
          </a:p>
          <a:p>
            <a:pPr lvl="1"/>
            <a:r>
              <a:rPr lang="fr-CA" sz="3200" dirty="0" smtClean="0"/>
              <a:t>L’abondance des ressources naturelles (coton, fer)</a:t>
            </a:r>
          </a:p>
          <a:p>
            <a:pPr lvl="1"/>
            <a:r>
              <a:rPr lang="fr-CA" sz="3200" dirty="0" smtClean="0"/>
              <a:t>La main d’œuvre abondante dont font partie plusieurs enfants</a:t>
            </a:r>
            <a:endParaRPr lang="fr-CA" sz="3200" dirty="0"/>
          </a:p>
        </p:txBody>
      </p:sp>
    </p:spTree>
    <p:extLst>
      <p:ext uri="{BB962C8B-B14F-4D97-AF65-F5344CB8AC3E}">
        <p14:creationId xmlns:p14="http://schemas.microsoft.com/office/powerpoint/2010/main" val="1759414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De nos jours..</a:t>
            </a:r>
            <a:endParaRPr lang="fr-CA" dirty="0"/>
          </a:p>
        </p:txBody>
      </p:sp>
      <p:sp>
        <p:nvSpPr>
          <p:cNvPr id="3" name="Espace réservé du contenu 2"/>
          <p:cNvSpPr>
            <a:spLocks noGrp="1"/>
          </p:cNvSpPr>
          <p:nvPr>
            <p:ph sz="quarter" idx="13"/>
          </p:nvPr>
        </p:nvSpPr>
        <p:spPr/>
        <p:txBody>
          <a:bodyPr>
            <a:noAutofit/>
          </a:bodyPr>
          <a:lstStyle/>
          <a:p>
            <a:r>
              <a:rPr lang="fr-CA" sz="2800" dirty="0" smtClean="0"/>
              <a:t>De nos jours les conditions de travail se sont grandement améliorées grâce aux revendications des syndicats qui défendent les droits des travailleurs. En imposant des lois et en légiférant le monde du travail, on s’assure d’avoir plus de justice et que les conditions de travail soient meilleures que lors de la révolution industrielle. C’est le cas dans les pays développés, par contre les pays en développement ressemblent un peu à la situation de la révolution industrielle. </a:t>
            </a:r>
            <a:endParaRPr lang="fr-CA" sz="2800" dirty="0"/>
          </a:p>
        </p:txBody>
      </p:sp>
    </p:spTree>
    <p:extLst>
      <p:ext uri="{BB962C8B-B14F-4D97-AF65-F5344CB8AC3E}">
        <p14:creationId xmlns:p14="http://schemas.microsoft.com/office/powerpoint/2010/main" val="2062364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En </a:t>
            </a:r>
            <a:r>
              <a:rPr lang="en-CA" dirty="0" err="1" smtClean="0"/>
              <a:t>bref</a:t>
            </a:r>
            <a:endParaRPr lang="fr-CA" dirty="0"/>
          </a:p>
        </p:txBody>
      </p:sp>
      <p:sp>
        <p:nvSpPr>
          <p:cNvPr id="3" name="Content Placeholder 2"/>
          <p:cNvSpPr>
            <a:spLocks noGrp="1"/>
          </p:cNvSpPr>
          <p:nvPr>
            <p:ph sz="quarter" idx="13"/>
          </p:nvPr>
        </p:nvSpPr>
        <p:spPr/>
        <p:txBody>
          <a:bodyPr>
            <a:normAutofit fontScale="85000" lnSpcReduction="10000"/>
          </a:bodyPr>
          <a:lstStyle/>
          <a:p>
            <a:r>
              <a:rPr lang="fr-CA" dirty="0" smtClean="0"/>
              <a:t>Les ouvriers ont des conditions de vie et de travail difficiles. Leurs salaires sont bas et tous les membres de la famille doivent travailler pour se nourrir et se loger. Ils habitent souvent dans des petits logements insalubres, dans des quartiers ouvriers pollués situés près des usines.</a:t>
            </a:r>
          </a:p>
          <a:p>
            <a:r>
              <a:rPr lang="fr-CA" dirty="0" smtClean="0"/>
              <a:t>Pendant l’industrialisation, deux principales classes sociales apparaissent. Il s’agit de la bourgeoisie (ou entrepreneurs) et de la classe ouvrière (ou ouvriers). Les bourgeois investissent des capitaux, détiennent les moyens de production et font des profits. Les ouvriers possèdent seulement leur force de travail qu’ils  changent contre un salaire. La grande majorité des ouvriers sont pauvres.</a:t>
            </a:r>
          </a:p>
          <a:p>
            <a:r>
              <a:rPr lang="fr-CA" dirty="0" smtClean="0"/>
              <a:t>Les ouvriers s’associent (forment des syndicats) pour revendiquer de meilleures conditions de travail. Lorsque les patrons refusent, ils font la grève. Ils s’engagent dans de nouveaux partis politiques, comme les partis socialistes, pour revendiquer des lois qui vont améliorer leurs conditions de travail et de vie.</a:t>
            </a:r>
          </a:p>
          <a:p>
            <a:endParaRPr lang="fr-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Où?</a:t>
            </a:r>
            <a:endParaRPr lang="fr-CA" dirty="0"/>
          </a:p>
        </p:txBody>
      </p:sp>
      <p:sp>
        <p:nvSpPr>
          <p:cNvPr id="3" name="Espace réservé du contenu 2"/>
          <p:cNvSpPr>
            <a:spLocks noGrp="1"/>
          </p:cNvSpPr>
          <p:nvPr>
            <p:ph sz="quarter" idx="13"/>
          </p:nvPr>
        </p:nvSpPr>
        <p:spPr/>
        <p:txBody>
          <a:bodyPr>
            <a:normAutofit/>
          </a:bodyPr>
          <a:lstStyle/>
          <a:p>
            <a:r>
              <a:rPr lang="fr-CA" sz="2800" dirty="0" smtClean="0"/>
              <a:t>Le premier pays à s’industrialiser est la Grande-Bretagne</a:t>
            </a:r>
          </a:p>
          <a:p>
            <a:r>
              <a:rPr lang="fr-CA" sz="2400" dirty="0" smtClean="0"/>
              <a:t>Car </a:t>
            </a:r>
          </a:p>
          <a:p>
            <a:pPr lvl="1"/>
            <a:r>
              <a:rPr lang="fr-CA" sz="2200" dirty="0" smtClean="0"/>
              <a:t>il y a beaucoup de capitaux (sous à investir)</a:t>
            </a:r>
          </a:p>
          <a:p>
            <a:pPr lvl="1"/>
            <a:r>
              <a:rPr lang="fr-CA" sz="2200" dirty="0" smtClean="0"/>
              <a:t>Il y a beaucoup de main d’œuvre</a:t>
            </a:r>
          </a:p>
          <a:p>
            <a:pPr lvl="1"/>
            <a:r>
              <a:rPr lang="fr-CA" sz="2200" dirty="0" smtClean="0"/>
              <a:t>La bourgeoisie occupe le pouvoir</a:t>
            </a:r>
          </a:p>
          <a:p>
            <a:pPr lvl="1"/>
            <a:r>
              <a:rPr lang="fr-CA" sz="2200" dirty="0" smtClean="0"/>
              <a:t>Il y a beaucoup de charbon et de fer</a:t>
            </a:r>
          </a:p>
          <a:p>
            <a:pPr lvl="1"/>
            <a:endParaRPr lang="fr-CA" sz="2600" dirty="0"/>
          </a:p>
        </p:txBody>
      </p:sp>
      <p:sp>
        <p:nvSpPr>
          <p:cNvPr id="20482" name="AutoShape 2" descr="Résultats de recherche d'images pour « grande bretagn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CA"/>
          </a:p>
        </p:txBody>
      </p:sp>
      <p:sp>
        <p:nvSpPr>
          <p:cNvPr id="20484" name="AutoShape 4" descr="Résultats de recherche d'images pour « grande bretagn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CA"/>
          </a:p>
        </p:txBody>
      </p:sp>
      <p:pic>
        <p:nvPicPr>
          <p:cNvPr id="20485" name="Picture 5" descr="C:\Users\HPTOMM\Desktop\download.jpg"/>
          <p:cNvPicPr>
            <a:picLocks noChangeAspect="1" noChangeArrowheads="1"/>
          </p:cNvPicPr>
          <p:nvPr/>
        </p:nvPicPr>
        <p:blipFill>
          <a:blip r:embed="rId2"/>
          <a:srcRect/>
          <a:stretch>
            <a:fillRect/>
          </a:stretch>
        </p:blipFill>
        <p:spPr bwMode="auto">
          <a:xfrm>
            <a:off x="7104125" y="2434975"/>
            <a:ext cx="2389196" cy="3092615"/>
          </a:xfrm>
          <a:prstGeom prst="snip2DiagRect">
            <a:avLst>
              <a:gd name="adj1" fmla="val 8051"/>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80353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Où?</a:t>
            </a:r>
            <a:endParaRPr lang="fr-CA" dirty="0"/>
          </a:p>
        </p:txBody>
      </p:sp>
      <p:sp>
        <p:nvSpPr>
          <p:cNvPr id="3" name="Espace réservé du contenu 2"/>
          <p:cNvSpPr>
            <a:spLocks noGrp="1"/>
          </p:cNvSpPr>
          <p:nvPr>
            <p:ph sz="quarter" idx="13"/>
          </p:nvPr>
        </p:nvSpPr>
        <p:spPr/>
        <p:txBody>
          <a:bodyPr>
            <a:normAutofit/>
          </a:bodyPr>
          <a:lstStyle/>
          <a:p>
            <a:r>
              <a:rPr lang="fr-CA" sz="4400" dirty="0" smtClean="0"/>
              <a:t>Ensuite l’Allemagne, la France et les États-Unis s’industrialisent. </a:t>
            </a:r>
            <a:endParaRPr lang="fr-CA" sz="3600" dirty="0" smtClean="0"/>
          </a:p>
          <a:p>
            <a:pPr lvl="1"/>
            <a:endParaRPr lang="fr-CA" sz="4000" dirty="0"/>
          </a:p>
        </p:txBody>
      </p:sp>
    </p:spTree>
    <p:extLst>
      <p:ext uri="{BB962C8B-B14F-4D97-AF65-F5344CB8AC3E}">
        <p14:creationId xmlns:p14="http://schemas.microsoft.com/office/powerpoint/2010/main" val="579290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Où?</a:t>
            </a:r>
            <a:endParaRPr lang="fr-CA" dirty="0"/>
          </a:p>
        </p:txBody>
      </p:sp>
      <p:sp>
        <p:nvSpPr>
          <p:cNvPr id="3" name="Espace réservé du contenu 2"/>
          <p:cNvSpPr>
            <a:spLocks noGrp="1"/>
          </p:cNvSpPr>
          <p:nvPr>
            <p:ph sz="quarter" idx="13"/>
          </p:nvPr>
        </p:nvSpPr>
        <p:spPr/>
        <p:txBody>
          <a:bodyPr>
            <a:normAutofit/>
          </a:bodyPr>
          <a:lstStyle/>
          <a:p>
            <a:r>
              <a:rPr lang="fr-CA" sz="2800" dirty="0" smtClean="0"/>
              <a:t>L’industrialisation se passe dans les villes. Les travailleurs sont en grand nombre dans des industries (usines) où ils passent la journée debout.</a:t>
            </a:r>
          </a:p>
          <a:p>
            <a:r>
              <a:rPr lang="fr-CA" sz="2800" dirty="0" smtClean="0"/>
              <a:t>Ils travaillent souvent dans le textile et avec de la mécanisation</a:t>
            </a:r>
            <a:endParaRPr lang="fr-CA" sz="2600" dirty="0"/>
          </a:p>
        </p:txBody>
      </p:sp>
      <p:pic>
        <p:nvPicPr>
          <p:cNvPr id="18434" name="Picture 2" descr="Résultats de recherche d'images pour « industrialisation ville »"/>
          <p:cNvPicPr>
            <a:picLocks noChangeAspect="1" noChangeArrowheads="1"/>
          </p:cNvPicPr>
          <p:nvPr/>
        </p:nvPicPr>
        <p:blipFill>
          <a:blip r:embed="rId2"/>
          <a:srcRect/>
          <a:stretch>
            <a:fillRect/>
          </a:stretch>
        </p:blipFill>
        <p:spPr bwMode="auto">
          <a:xfrm>
            <a:off x="2845942" y="269464"/>
            <a:ext cx="5147103" cy="2599288"/>
          </a:xfrm>
          <a:prstGeom prst="ellipse">
            <a:avLst/>
          </a:prstGeom>
          <a:ln>
            <a:noFill/>
          </a:ln>
          <a:effectLst>
            <a:softEdge rad="112500"/>
          </a:effectLst>
        </p:spPr>
      </p:pic>
    </p:spTree>
    <p:extLst>
      <p:ext uri="{BB962C8B-B14F-4D97-AF65-F5344CB8AC3E}">
        <p14:creationId xmlns:p14="http://schemas.microsoft.com/office/powerpoint/2010/main" val="4274802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721755" y="174171"/>
            <a:ext cx="9980177" cy="5370286"/>
          </a:xfrm>
        </p:spPr>
      </p:pic>
      <p:sp>
        <p:nvSpPr>
          <p:cNvPr id="2" name="Titre 1"/>
          <p:cNvSpPr>
            <a:spLocks noGrp="1"/>
          </p:cNvSpPr>
          <p:nvPr>
            <p:ph type="title"/>
          </p:nvPr>
        </p:nvSpPr>
        <p:spPr/>
        <p:txBody>
          <a:bodyPr/>
          <a:lstStyle/>
          <a:p>
            <a:r>
              <a:rPr lang="fr-CA" dirty="0" smtClean="0"/>
              <a:t>Où?</a:t>
            </a:r>
            <a:endParaRPr lang="fr-CA" dirty="0"/>
          </a:p>
        </p:txBody>
      </p:sp>
    </p:spTree>
    <p:extLst>
      <p:ext uri="{BB962C8B-B14F-4D97-AF65-F5344CB8AC3E}">
        <p14:creationId xmlns:p14="http://schemas.microsoft.com/office/powerpoint/2010/main" val="852101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Quoi?</a:t>
            </a:r>
            <a:endParaRPr lang="fr-CA" dirty="0"/>
          </a:p>
        </p:txBody>
      </p:sp>
      <p:sp>
        <p:nvSpPr>
          <p:cNvPr id="3" name="Espace réservé du contenu 2"/>
          <p:cNvSpPr>
            <a:spLocks noGrp="1"/>
          </p:cNvSpPr>
          <p:nvPr>
            <p:ph sz="quarter" idx="13"/>
          </p:nvPr>
        </p:nvSpPr>
        <p:spPr/>
        <p:txBody>
          <a:bodyPr>
            <a:normAutofit/>
          </a:bodyPr>
          <a:lstStyle/>
          <a:p>
            <a:r>
              <a:rPr lang="fr-CA" sz="2800" dirty="0" smtClean="0"/>
              <a:t>L’industrialisation c’est la mécanisation, le travail en chaine dans les usine. C’est aussi le fait de regrouper dans un même bâtiment (les usines) toutes les étapes de productions</a:t>
            </a:r>
            <a:endParaRPr lang="fr-CA" sz="2800" dirty="0"/>
          </a:p>
        </p:txBody>
      </p:sp>
      <p:pic>
        <p:nvPicPr>
          <p:cNvPr id="16386" name="Picture 2" descr="Résultats de recherche d'images pour « industrialisation usine »"/>
          <p:cNvPicPr>
            <a:picLocks noChangeAspect="1" noChangeArrowheads="1"/>
          </p:cNvPicPr>
          <p:nvPr/>
        </p:nvPicPr>
        <p:blipFill>
          <a:blip r:embed="rId2"/>
          <a:srcRect/>
          <a:stretch>
            <a:fillRect/>
          </a:stretch>
        </p:blipFill>
        <p:spPr bwMode="auto">
          <a:xfrm>
            <a:off x="4561726" y="216847"/>
            <a:ext cx="3089096" cy="25330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67166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Quoi? Pourquoi une révolution?</a:t>
            </a:r>
            <a:endParaRPr lang="fr-CA" dirty="0"/>
          </a:p>
        </p:txBody>
      </p:sp>
      <p:sp>
        <p:nvSpPr>
          <p:cNvPr id="3" name="Espace réservé du contenu 2"/>
          <p:cNvSpPr>
            <a:spLocks noGrp="1"/>
          </p:cNvSpPr>
          <p:nvPr>
            <p:ph sz="quarter" idx="13"/>
          </p:nvPr>
        </p:nvSpPr>
        <p:spPr/>
        <p:txBody>
          <a:bodyPr>
            <a:normAutofit/>
          </a:bodyPr>
          <a:lstStyle/>
          <a:p>
            <a:r>
              <a:rPr lang="fr-CA" sz="3600" dirty="0" smtClean="0"/>
              <a:t>on parle de révolution industrielle car il s’Agit d’un</a:t>
            </a:r>
            <a:r>
              <a:rPr lang="fr-CA" sz="3600" u="sng" dirty="0" smtClean="0"/>
              <a:t> changement complet </a:t>
            </a:r>
            <a:r>
              <a:rPr lang="fr-CA" sz="3600" dirty="0" smtClean="0"/>
              <a:t>du mode de vie, autant économique que social. </a:t>
            </a:r>
            <a:endParaRPr lang="fr-CA" sz="3600" dirty="0"/>
          </a:p>
        </p:txBody>
      </p:sp>
    </p:spTree>
    <p:extLst>
      <p:ext uri="{BB962C8B-B14F-4D97-AF65-F5344CB8AC3E}">
        <p14:creationId xmlns:p14="http://schemas.microsoft.com/office/powerpoint/2010/main" val="2086446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ésultats de recherche d'images pour « industrialisation agricol »"/>
          <p:cNvPicPr>
            <a:picLocks noChangeAspect="1" noChangeArrowheads="1"/>
          </p:cNvPicPr>
          <p:nvPr/>
        </p:nvPicPr>
        <p:blipFill>
          <a:blip r:embed="rId2"/>
          <a:srcRect/>
          <a:stretch>
            <a:fillRect/>
          </a:stretch>
        </p:blipFill>
        <p:spPr bwMode="auto">
          <a:xfrm>
            <a:off x="8316383" y="161820"/>
            <a:ext cx="3318977" cy="1800545"/>
          </a:xfrm>
          <a:prstGeom prst="rect">
            <a:avLst/>
          </a:prstGeom>
          <a:noFill/>
        </p:spPr>
      </p:pic>
      <p:sp>
        <p:nvSpPr>
          <p:cNvPr id="2" name="Titre 1"/>
          <p:cNvSpPr>
            <a:spLocks noGrp="1"/>
          </p:cNvSpPr>
          <p:nvPr>
            <p:ph type="title"/>
          </p:nvPr>
        </p:nvSpPr>
        <p:spPr/>
        <p:txBody>
          <a:bodyPr/>
          <a:lstStyle/>
          <a:p>
            <a:r>
              <a:rPr lang="fr-CA" dirty="0" smtClean="0"/>
              <a:t>Causes de l’industrialisation</a:t>
            </a:r>
            <a:endParaRPr lang="fr-CA" dirty="0"/>
          </a:p>
        </p:txBody>
      </p:sp>
      <p:sp>
        <p:nvSpPr>
          <p:cNvPr id="3" name="Espace réservé du contenu 2"/>
          <p:cNvSpPr>
            <a:spLocks noGrp="1"/>
          </p:cNvSpPr>
          <p:nvPr>
            <p:ph sz="quarter" idx="13"/>
          </p:nvPr>
        </p:nvSpPr>
        <p:spPr/>
        <p:txBody>
          <a:bodyPr>
            <a:normAutofit/>
          </a:bodyPr>
          <a:lstStyle/>
          <a:p>
            <a:r>
              <a:rPr lang="fr-CA" sz="2800" dirty="0" smtClean="0"/>
              <a:t>Agricole : Machineries agricoles de plus en plus performantes</a:t>
            </a:r>
          </a:p>
          <a:p>
            <a:r>
              <a:rPr lang="fr-CA" sz="2800" dirty="0" smtClean="0"/>
              <a:t>Agricole : Arrivée de nouveaux produits venus d'Amérique</a:t>
            </a:r>
          </a:p>
          <a:p>
            <a:endParaRPr lang="fr-CA" sz="2800" dirty="0" smtClean="0"/>
          </a:p>
          <a:p>
            <a:pPr>
              <a:buNone/>
            </a:pPr>
            <a:r>
              <a:rPr lang="fr-CA" sz="2800" dirty="0" smtClean="0"/>
              <a:t>****L’invention de la machine à vapeur de 1769 par James Watt</a:t>
            </a:r>
            <a:endParaRPr lang="fr-CA" sz="2800" dirty="0"/>
          </a:p>
        </p:txBody>
      </p:sp>
    </p:spTree>
    <p:extLst>
      <p:ext uri="{BB962C8B-B14F-4D97-AF65-F5344CB8AC3E}">
        <p14:creationId xmlns:p14="http://schemas.microsoft.com/office/powerpoint/2010/main" val="247811975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nd événem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TM04033927[[fn=Grand événement]]</Template>
  <TotalTime>69</TotalTime>
  <Words>926</Words>
  <Application>Microsoft Office PowerPoint</Application>
  <PresentationFormat>Grand écran</PresentationFormat>
  <Paragraphs>90</Paragraphs>
  <Slides>22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22</vt:i4>
      </vt:variant>
    </vt:vector>
  </HeadingPairs>
  <TitlesOfParts>
    <vt:vector size="26" baseType="lpstr">
      <vt:lpstr>Arial</vt:lpstr>
      <vt:lpstr>Calibri</vt:lpstr>
      <vt:lpstr>Impact</vt:lpstr>
      <vt:lpstr>Grand événement</vt:lpstr>
      <vt:lpstr>L’industrialisation </vt:lpstr>
      <vt:lpstr>Quand?</vt:lpstr>
      <vt:lpstr>Où?</vt:lpstr>
      <vt:lpstr>Où?</vt:lpstr>
      <vt:lpstr>Où?</vt:lpstr>
      <vt:lpstr>Où?</vt:lpstr>
      <vt:lpstr>Quoi?</vt:lpstr>
      <vt:lpstr>Quoi? Pourquoi une révolution?</vt:lpstr>
      <vt:lpstr>Causes de l’industrialisation</vt:lpstr>
      <vt:lpstr>Causes de l’industrialisation</vt:lpstr>
      <vt:lpstr>Causes de l’industrialisation</vt:lpstr>
      <vt:lpstr>Deux classes sociales s’opposent </vt:lpstr>
      <vt:lpstr>Concept économique</vt:lpstr>
      <vt:lpstr>Concept économique</vt:lpstr>
      <vt:lpstr>Conséquences</vt:lpstr>
      <vt:lpstr>Conséquences</vt:lpstr>
      <vt:lpstr>Conséquences pour les conditions de vie</vt:lpstr>
      <vt:lpstr>Conséquences</vt:lpstr>
      <vt:lpstr>Mouvements sociaux</vt:lpstr>
      <vt:lpstr>L’industrialisation des États-Unis</vt:lpstr>
      <vt:lpstr>De nos jours..</vt:lpstr>
      <vt:lpstr>En bref</vt:lpstr>
    </vt:vector>
  </TitlesOfParts>
  <Company>CSA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L’industrialisation</dc:title>
  <dc:creator>Administrateur</dc:creator>
  <cp:lastModifiedBy>CSA</cp:lastModifiedBy>
  <cp:revision>35</cp:revision>
  <cp:lastPrinted>2019-02-19T13:13:35Z</cp:lastPrinted>
  <dcterms:created xsi:type="dcterms:W3CDTF">2019-02-18T17:22:36Z</dcterms:created>
  <dcterms:modified xsi:type="dcterms:W3CDTF">2019-02-20T15:05:41Z</dcterms:modified>
</cp:coreProperties>
</file>